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3" r:id="rId4"/>
    <p:sldId id="258" r:id="rId5"/>
    <p:sldId id="274" r:id="rId6"/>
    <p:sldId id="259" r:id="rId7"/>
    <p:sldId id="260" r:id="rId8"/>
    <p:sldId id="261" r:id="rId9"/>
    <p:sldId id="264" r:id="rId10"/>
    <p:sldId id="273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7077075" cy="90281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13" autoAdjust="0"/>
    <p:restoredTop sz="95827" autoAdjust="0"/>
  </p:normalViewPr>
  <p:slideViewPr>
    <p:cSldViewPr>
      <p:cViewPr varScale="1">
        <p:scale>
          <a:sx n="68" d="100"/>
          <a:sy n="68" d="100"/>
        </p:scale>
        <p:origin x="129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6733" cy="4514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705" y="0"/>
            <a:ext cx="3066733" cy="4514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DA7443-B317-48EB-A8AF-C2B0A0F62145}" type="datetimeFigureOut">
              <a:rPr lang="en-US" smtClean="0"/>
              <a:t>7/9/2019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82700" y="677863"/>
            <a:ext cx="4511675" cy="3384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7708" y="4288354"/>
            <a:ext cx="5661660" cy="40626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575140"/>
            <a:ext cx="3066733" cy="4514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705" y="8575140"/>
            <a:ext cx="3066733" cy="4514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178074-AE92-4D29-A148-BC2EF1EB53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817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6C3C-5B50-4104-A2CF-F6105BEF3836}" type="datetimeFigureOut">
              <a:rPr lang="en-US" smtClean="0"/>
              <a:t>7/9/2019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88D4-28DD-4595-9745-723D84B19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53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6C3C-5B50-4104-A2CF-F6105BEF3836}" type="datetimeFigureOut">
              <a:rPr lang="en-US" smtClean="0"/>
              <a:t>7/9/2019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88D4-28DD-4595-9745-723D84B19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365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6C3C-5B50-4104-A2CF-F6105BEF3836}" type="datetimeFigureOut">
              <a:rPr lang="en-US" smtClean="0"/>
              <a:t>7/9/2019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88D4-28DD-4595-9745-723D84B19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655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6C3C-5B50-4104-A2CF-F6105BEF3836}" type="datetimeFigureOut">
              <a:rPr lang="en-US" smtClean="0"/>
              <a:t>7/9/2019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88D4-28DD-4595-9745-723D84B19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869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6C3C-5B50-4104-A2CF-F6105BEF3836}" type="datetimeFigureOut">
              <a:rPr lang="en-US" smtClean="0"/>
              <a:t>7/9/2019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88D4-28DD-4595-9745-723D84B19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790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6C3C-5B50-4104-A2CF-F6105BEF3836}" type="datetimeFigureOut">
              <a:rPr lang="en-US" smtClean="0"/>
              <a:t>7/9/2019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88D4-28DD-4595-9745-723D84B19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637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6C3C-5B50-4104-A2CF-F6105BEF3836}" type="datetimeFigureOut">
              <a:rPr lang="en-US" smtClean="0"/>
              <a:t>7/9/2019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88D4-28DD-4595-9745-723D84B19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872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6C3C-5B50-4104-A2CF-F6105BEF3836}" type="datetimeFigureOut">
              <a:rPr lang="en-US" smtClean="0"/>
              <a:t>7/9/2019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88D4-28DD-4595-9745-723D84B19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167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6C3C-5B50-4104-A2CF-F6105BEF3836}" type="datetimeFigureOut">
              <a:rPr lang="en-US" smtClean="0"/>
              <a:t>7/9/2019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88D4-28DD-4595-9745-723D84B19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503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6C3C-5B50-4104-A2CF-F6105BEF3836}" type="datetimeFigureOut">
              <a:rPr lang="en-US" smtClean="0"/>
              <a:t>7/9/2019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88D4-28DD-4595-9745-723D84B19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462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6C3C-5B50-4104-A2CF-F6105BEF3836}" type="datetimeFigureOut">
              <a:rPr lang="en-US" smtClean="0"/>
              <a:t>7/9/2019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88D4-28DD-4595-9745-723D84B19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965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/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96C3C-5B50-4104-A2CF-F6105BEF3836}" type="datetimeFigureOut">
              <a:rPr lang="en-US" smtClean="0"/>
              <a:t>7/9/2019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788D4-28DD-4595-9745-723D84B196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5784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2.pn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3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57200"/>
            <a:ext cx="8239444" cy="46346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16"/>
          <p:cNvSpPr txBox="1">
            <a:spLocks/>
          </p:cNvSpPr>
          <p:nvPr/>
        </p:nvSpPr>
        <p:spPr>
          <a:xfrm>
            <a:off x="152400" y="5240215"/>
            <a:ext cx="8665205" cy="1219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spc="600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  <a:ea typeface="Adobe Kaiti Std R" pitchFamily="18" charset="-128"/>
              </a:rPr>
              <a:t>UNIMA CONGRESS &amp; WORLD PUPPETRY FESTIVAL</a:t>
            </a:r>
          </a:p>
          <a:p>
            <a:pPr algn="ctr"/>
            <a:r>
              <a:rPr lang="en-US" sz="1800" b="1" spc="600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  <a:ea typeface="Adobe Kaiti Std R" pitchFamily="18" charset="-128"/>
              </a:rPr>
              <a:t> 13-19 APRIL 2020, GIANYAR-BALI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86534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71377"/>
            <a:ext cx="762000" cy="11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838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1447800"/>
            <a:ext cx="2286000" cy="2286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Placeholder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27" r="16727"/>
          <a:stretch>
            <a:fillRect/>
          </a:stretch>
        </p:blipFill>
        <p:spPr>
          <a:xfrm>
            <a:off x="3581400" y="1447800"/>
            <a:ext cx="2286000" cy="2286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Placeholder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0" r="22000"/>
          <a:stretch>
            <a:fillRect/>
          </a:stretch>
        </p:blipFill>
        <p:spPr>
          <a:xfrm>
            <a:off x="6324600" y="1447800"/>
            <a:ext cx="2286000" cy="2286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INTRODUCTION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89344" y="3962400"/>
            <a:ext cx="7924800" cy="2743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chemeClr val="tx2"/>
                </a:solidFill>
                <a:latin typeface="Century Schoolbook" panose="02040604050505020304" pitchFamily="18" charset="0"/>
              </a:rPr>
              <a:t>The official Website of Indonesia Tourism. Bali </a:t>
            </a:r>
            <a:r>
              <a:rPr lang="en-US" sz="1600" dirty="0">
                <a:solidFill>
                  <a:schemeClr val="tx2"/>
                </a:solidFill>
                <a:latin typeface="Century Schoolbook" panose="02040604050505020304" pitchFamily="18" charset="0"/>
              </a:rPr>
              <a:t>is a popular tourist destination, which has seen a significant rise in tourists since the 1980s.Tourism-related business marks 80% of its economy. It is renowned for its highly developed arts, including puppetry, traditional and modern dance, sculpture, painting, leather, metalworking and music.  In March 2017, </a:t>
            </a:r>
            <a:r>
              <a:rPr lang="en-US" sz="16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TripAdvisor</a:t>
            </a:r>
            <a:r>
              <a:rPr lang="en-US" sz="1600" dirty="0">
                <a:solidFill>
                  <a:schemeClr val="tx2"/>
                </a:solidFill>
                <a:latin typeface="Century Schoolbook" panose="02040604050505020304" pitchFamily="18" charset="0"/>
              </a:rPr>
              <a:t> named Bali as the world's top destination in its Traveler's Choice award (source: Wikipedia)</a:t>
            </a:r>
          </a:p>
          <a:p>
            <a:pPr marL="0" indent="0">
              <a:buNone/>
            </a:pPr>
            <a:endParaRPr lang="en-US" sz="16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en-US" sz="1400" b="1" i="1" dirty="0">
                <a:solidFill>
                  <a:schemeClr val="tx2"/>
                </a:solidFill>
                <a:latin typeface="Century Schoolbook" panose="02040604050505020304" pitchFamily="18" charset="0"/>
              </a:rPr>
              <a:t>For further information, please visit the official website of Tourism Wonderful Indonesia:   www.Indonesia.travel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343" y="2286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926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MAP OF BALI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524000"/>
            <a:ext cx="7010400" cy="43324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11" name="Straight Arrow Connector 10"/>
          <p:cNvCxnSpPr/>
          <p:nvPr/>
        </p:nvCxnSpPr>
        <p:spPr>
          <a:xfrm>
            <a:off x="6477000" y="4419600"/>
            <a:ext cx="2286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6477000" y="4253593"/>
            <a:ext cx="533400" cy="236764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343" y="2286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977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CONGRESS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4419600" cy="52578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UNIMA Congress in Bali 2020 will be held at </a:t>
            </a:r>
            <a:r>
              <a:rPr lang="en-US" sz="18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PRIME PLAZA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HOTEL 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in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Sanur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Bali, 4-Star Hotel with 329 rooms (30 minute-drive from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Ngurah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Rai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airport, Denpasar Bali)</a:t>
            </a:r>
          </a:p>
          <a:p>
            <a:pPr marL="0" indent="0">
              <a:buNone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en-US" sz="18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I.PROGRAM- CONGRESS –SEMINAR FESTIVAL</a:t>
            </a:r>
          </a:p>
          <a:p>
            <a:pPr lvl="0"/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13 April - Executive Committee Meeting </a:t>
            </a:r>
          </a:p>
          <a:p>
            <a:pPr lvl="0"/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13</a:t>
            </a:r>
            <a:r>
              <a:rPr lang="en-US" sz="1800" baseline="300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April - Opening Ceremony </a:t>
            </a:r>
            <a:r>
              <a:rPr lang="en-US" sz="18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at </a:t>
            </a:r>
            <a:r>
              <a:rPr lang="en-US" sz="1800" b="1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Astina</a:t>
            </a:r>
            <a:r>
              <a:rPr lang="en-US" sz="18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Square</a:t>
            </a: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lvl="0"/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14</a:t>
            </a:r>
            <a:r>
              <a:rPr lang="en-US" sz="1800" baseline="300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to 18</a:t>
            </a:r>
            <a:r>
              <a:rPr lang="en-US" sz="1800" baseline="300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April - Congress</a:t>
            </a:r>
          </a:p>
          <a:p>
            <a:pPr lvl="0"/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16</a:t>
            </a:r>
            <a:r>
              <a:rPr lang="en-US" sz="1800" baseline="300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April - Gala Dinner (free of charge for the registered participants) </a:t>
            </a:r>
          </a:p>
          <a:p>
            <a:pPr lvl="0"/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17</a:t>
            </a:r>
            <a:r>
              <a:rPr lang="en-US" sz="1800" baseline="300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April - Anniversary of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Gianyar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(Parade)</a:t>
            </a:r>
          </a:p>
          <a:p>
            <a:pPr lvl="0"/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17</a:t>
            </a:r>
            <a:r>
              <a:rPr lang="en-US" sz="1800" baseline="300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April - Excursion</a:t>
            </a:r>
          </a:p>
          <a:p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18</a:t>
            </a:r>
            <a:r>
              <a:rPr lang="en-US" sz="1800" baseline="300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April – 8:00-11:00 Congress 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     15:00-21:00 Seminar </a:t>
            </a:r>
          </a:p>
          <a:p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19 April: Seminar @ Indonesian Art Institute, Denpasar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      New Executive Committee meeting  </a:t>
            </a:r>
          </a:p>
          <a:p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19</a:t>
            </a:r>
            <a:r>
              <a:rPr lang="en-US" sz="1800" baseline="300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th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April  - Closing Ceremony at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Astina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Square 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243" y="2514600"/>
            <a:ext cx="3423557" cy="23132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343" y="2286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741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SEMINAR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441960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   </a:t>
            </a:r>
          </a:p>
          <a:p>
            <a:pPr marL="0" indent="0">
              <a:buNone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267" y="2667000"/>
            <a:ext cx="3077337" cy="20792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343" y="2286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D4701C9-C211-40FB-8A36-23184E0A112E}"/>
              </a:ext>
            </a:extLst>
          </p:cNvPr>
          <p:cNvSpPr txBox="1">
            <a:spLocks/>
          </p:cNvSpPr>
          <p:nvPr/>
        </p:nvSpPr>
        <p:spPr>
          <a:xfrm>
            <a:off x="609600" y="1676400"/>
            <a:ext cx="4419600" cy="5257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SEMINAR at Indonesian Art Institute Denpasar{ISI}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The seminar theme:</a:t>
            </a:r>
          </a:p>
          <a:p>
            <a:pPr>
              <a:buFontTx/>
              <a:buChar char="-"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Puppetry Uniting/Unifying People.</a:t>
            </a:r>
          </a:p>
          <a:p>
            <a:pPr>
              <a:buFontTx/>
              <a:buChar char="-"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Puppetry as an Imagined Community or</a:t>
            </a:r>
          </a:p>
          <a:p>
            <a:pPr>
              <a:buFontTx/>
              <a:buChar char="-"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Puppetry as Community of Hope .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Possible sub themes include:</a:t>
            </a:r>
          </a:p>
          <a:p>
            <a:pPr>
              <a:buAutoNum type="arabicPeriod"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Affiliation, friendship, and love among puppeteers.</a:t>
            </a:r>
          </a:p>
          <a:p>
            <a:pPr>
              <a:buAutoNum type="arabicPeriod"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Conflict negotiation and resolution through puppetry.</a:t>
            </a:r>
          </a:p>
          <a:p>
            <a:pPr>
              <a:buAutoNum type="arabicPeriod"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Formulating and implementing multiculturalism and humanistic values through puppetry.</a:t>
            </a:r>
          </a:p>
          <a:p>
            <a:pPr>
              <a:buAutoNum type="arabicPeriod"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Puppetry in pursuit of world peace and universal communities.</a:t>
            </a:r>
          </a:p>
          <a:p>
            <a:pPr>
              <a:buAutoNum type="arabicPeriod"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3222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CONGRESS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733800"/>
            <a:ext cx="8229600" cy="31242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For the Congress, UNIMA Indonesia provides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:</a:t>
            </a:r>
          </a:p>
          <a:p>
            <a:pPr lvl="0"/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1 Room for secretariat 2</a:t>
            </a:r>
            <a:r>
              <a:rPr lang="en-US" sz="1800" baseline="300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nd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Floor,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Bedugul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Room with table, chairs, printer, photocopier, WIFI</a:t>
            </a:r>
          </a:p>
          <a:p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For congress 2nd Floor,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Griya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Agung Ballroom</a:t>
            </a:r>
          </a:p>
          <a:p>
            <a:pPr lvl="0"/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Executive Committee meeting , 2</a:t>
            </a:r>
            <a:r>
              <a:rPr lang="en-US" sz="1800" baseline="300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nd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Floor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Legian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room</a:t>
            </a:r>
          </a:p>
          <a:p>
            <a:pPr lvl="0"/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For performance 3</a:t>
            </a:r>
            <a:r>
              <a:rPr lang="en-US" sz="1800" baseline="300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rd 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Floor, Denpasar room, Outdoor </a:t>
            </a:r>
          </a:p>
          <a:p>
            <a:r>
              <a:rPr lang="en-US" sz="18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CONGRESS fee includes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: 2 coffee breaks, lunch, dinner, ticket pass for festival transfers to different venues, local transportation, excursion, opening-closing ceremony, dossier</a:t>
            </a:r>
          </a:p>
          <a:p>
            <a:r>
              <a:rPr lang="en-US" sz="18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SEMINAR Fee includes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: coffee break, lunch, local transportation, festival pass, excursion, opening - closing ceremony</a:t>
            </a:r>
          </a:p>
          <a:p>
            <a:r>
              <a:rPr lang="en-US" sz="18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FESTIVAL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Fee includes: lunch, local transportation, festival pass, excursion, opening - </a:t>
            </a:r>
            <a:r>
              <a:rPr lang="en-US" sz="180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closing ceremony</a:t>
            </a: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en-US" sz="18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II. OPENING AND CLOSING CEREMONY</a:t>
            </a: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lvl="0"/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Opening Ceremony on April 14</a:t>
            </a:r>
            <a:r>
              <a:rPr lang="en-US" sz="1800" baseline="300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th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&amp; Closing Ceremony on April 19</a:t>
            </a:r>
            <a:r>
              <a:rPr lang="en-US" sz="1800" baseline="300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th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at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Astina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Square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660" y="1468063"/>
            <a:ext cx="3127739" cy="21133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062" y="1503773"/>
            <a:ext cx="3074890" cy="20776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343" y="2286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709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EXCURSION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4122690"/>
            <a:ext cx="4648200" cy="258290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The Excursion includes below activities:</a:t>
            </a:r>
          </a:p>
          <a:p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Ubud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Market for souvenir, batik, handicraft</a:t>
            </a:r>
          </a:p>
          <a:p>
            <a:pPr lvl="0"/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Lunch at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Bebek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Tepi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Sawah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Restaurant (rice field view)</a:t>
            </a:r>
          </a:p>
          <a:p>
            <a:pPr lvl="0"/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Gua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Gajah (Elephant Cave) </a:t>
            </a:r>
          </a:p>
          <a:p>
            <a:pPr lvl="0"/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Rumah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Topeng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Wayang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(Marionette Museum)</a:t>
            </a:r>
          </a:p>
          <a:p>
            <a:pPr marL="0" indent="0">
              <a:buNone/>
            </a:pPr>
            <a:endParaRPr lang="en-US" sz="1800" b="1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lvl="0" indent="0">
              <a:buNone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lvl="0"/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23999"/>
            <a:ext cx="3047999" cy="2285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1787186"/>
            <a:ext cx="2383972" cy="17879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10"/>
          <a:stretch/>
        </p:blipFill>
        <p:spPr>
          <a:xfrm>
            <a:off x="5601944" y="4343400"/>
            <a:ext cx="3200400" cy="21106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343" y="2286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781" y="2514600"/>
            <a:ext cx="2144122" cy="16080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498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HOTEL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4648200" cy="543456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US" sz="1800" b="1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lvl="0" indent="0">
              <a:buNone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Information regarding the Hotel for participants of Congress and Festival:</a:t>
            </a:r>
          </a:p>
          <a:p>
            <a:pPr marL="0" lvl="0" indent="0">
              <a:buNone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r>
              <a:rPr lang="en-US" sz="1800" b="1" i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Prime Plaza Hotel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Sanur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, Bali (40-minute drive from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Ngurah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Rai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Airport, Bali)</a:t>
            </a:r>
          </a:p>
          <a:p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Hotel Rates: IDR 800,000 (+/- 50.00 Euro) per night (Includes room and breakfast) Contact:</a:t>
            </a:r>
          </a:p>
          <a:p>
            <a:pPr marL="0" indent="0">
              <a:buNone/>
            </a:pPr>
            <a:r>
              <a:rPr lang="en-US" sz="1800" i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      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www.jojo@sanur.pphotels.com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      www.apphp.hotels.com 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      Ph.+62 361281781</a:t>
            </a:r>
          </a:p>
          <a:p>
            <a:pPr marL="0" indent="0">
              <a:buNone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lvl="0"/>
            <a:r>
              <a:rPr lang="en-US" sz="1800" b="1" i="1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Puri</a:t>
            </a:r>
            <a:r>
              <a:rPr lang="en-US" sz="1800" b="1" i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b="1" i="1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Dalam</a:t>
            </a:r>
            <a:r>
              <a:rPr lang="en-US" sz="1800" b="1" i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Hotel (</a:t>
            </a: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small hotel close to Congress) </a:t>
            </a:r>
          </a:p>
          <a:p>
            <a:pPr lvl="0"/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Hotel Rates: IDR 500,000  (+/- Euro 35.00) per night (Includes 2 single bed  and breakfast) Contact:</a:t>
            </a:r>
          </a:p>
          <a:p>
            <a:pPr marL="0" lvl="0" indent="0">
              <a:buNone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      Email.info@puridalamhotelbali.com</a:t>
            </a:r>
          </a:p>
          <a:p>
            <a:pPr marL="0" lvl="0" indent="0">
              <a:buNone/>
            </a:pPr>
            <a:r>
              <a:rPr lang="en-US" sz="18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      Ph. +62 813 38726455</a:t>
            </a:r>
          </a:p>
          <a:p>
            <a:pPr marL="0" lvl="0" indent="0">
              <a:buNone/>
            </a:pPr>
            <a:endParaRPr lang="en-US" sz="19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r>
              <a:rPr lang="en-US" sz="1900" b="1" i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itchFamily="18" charset="0"/>
              </a:rPr>
              <a:t>Hotel </a:t>
            </a:r>
            <a:r>
              <a:rPr lang="en-US" sz="1900" b="1" i="1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itchFamily="18" charset="0"/>
              </a:rPr>
              <a:t>Sanur</a:t>
            </a:r>
            <a:r>
              <a:rPr lang="en-US" sz="1900" b="1" i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itchFamily="18" charset="0"/>
              </a:rPr>
              <a:t> </a:t>
            </a:r>
            <a:r>
              <a:rPr lang="en-US" sz="1900" b="1" i="1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itchFamily="18" charset="0"/>
              </a:rPr>
              <a:t>Agung</a:t>
            </a:r>
            <a:r>
              <a:rPr lang="en-US" sz="1900" b="1" i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itchFamily="18" charset="0"/>
              </a:rPr>
              <a:t>  </a:t>
            </a:r>
          </a:p>
          <a:p>
            <a:r>
              <a:rPr lang="en-US" sz="19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Hotel Rates: IDR 350,000 (+/- Euro 22.00) per night (Includes 2 single bed  and breakfast)</a:t>
            </a:r>
            <a:endParaRPr lang="en-US" sz="1900" b="1" i="1" dirty="0">
              <a:solidFill>
                <a:schemeClr val="bg2">
                  <a:lumMod val="20000"/>
                  <a:lumOff val="80000"/>
                </a:schemeClr>
              </a:solidFill>
              <a:latin typeface="Century Schoolbook" pitchFamily="18" charset="0"/>
            </a:endParaRPr>
          </a:p>
          <a:p>
            <a:pPr marL="0" indent="0">
              <a:buNone/>
            </a:pPr>
            <a:r>
              <a:rPr lang="en-US" sz="19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itchFamily="18" charset="0"/>
              </a:rPr>
              <a:t>       Contact: </a:t>
            </a:r>
            <a:r>
              <a:rPr lang="en-US" sz="19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itchFamily="18" charset="0"/>
              </a:rPr>
              <a:t>Nanik</a:t>
            </a:r>
            <a:r>
              <a:rPr lang="en-US" sz="19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itchFamily="18" charset="0"/>
              </a:rPr>
              <a:t> </a:t>
            </a:r>
            <a:r>
              <a:rPr lang="en-US" sz="19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itchFamily="18" charset="0"/>
              </a:rPr>
              <a:t>Yuli</a:t>
            </a:r>
            <a:r>
              <a:rPr lang="en-US" sz="19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itchFamily="18" charset="0"/>
              </a:rPr>
              <a:t> </a:t>
            </a:r>
            <a:r>
              <a:rPr lang="en-US" sz="1900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itchFamily="18" charset="0"/>
              </a:rPr>
              <a:t>Hastuti</a:t>
            </a:r>
            <a:endParaRPr lang="en-US" sz="19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itchFamily="18" charset="0"/>
            </a:endParaRPr>
          </a:p>
          <a:p>
            <a:pPr marL="0" indent="0">
              <a:buNone/>
            </a:pPr>
            <a:r>
              <a:rPr lang="en-US" sz="19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itchFamily="18" charset="0"/>
              </a:rPr>
              <a:t>       Email: sales@hotelsanuragung.com</a:t>
            </a:r>
          </a:p>
          <a:p>
            <a:pPr marL="0" indent="0">
              <a:buNone/>
            </a:pPr>
            <a:r>
              <a:rPr lang="en-US" sz="1900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itchFamily="18" charset="0"/>
              </a:rPr>
              <a:t>       Ph.+62.0361 288409</a:t>
            </a:r>
          </a:p>
          <a:p>
            <a:endParaRPr lang="en-US" sz="19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itchFamily="18" charset="0"/>
            </a:endParaRPr>
          </a:p>
          <a:p>
            <a:pPr marL="0" lvl="0" indent="0">
              <a:buNone/>
            </a:pPr>
            <a:r>
              <a:rPr lang="en-US" sz="17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ALL PARTICIPANTS MUST CONTACT &amp; RESERVE DIRECTLY TO THE HOTEL</a:t>
            </a:r>
          </a:p>
          <a:p>
            <a:pPr marL="0" indent="0">
              <a:buNone/>
            </a:pPr>
            <a:endParaRPr lang="en-US" sz="17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1541308"/>
            <a:ext cx="3219450" cy="21753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343" y="2286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967" y="4114800"/>
            <a:ext cx="3608833" cy="2438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743162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FESTIVAL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44751"/>
            <a:ext cx="3902947" cy="500844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b="1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en-US" sz="1600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For the Festival, UNIMA Indonesia will invite local troops and  foreign troops coming from: China, Iran, Japan, India, Philippines. We will provide the following:</a:t>
            </a:r>
          </a:p>
          <a:p>
            <a:pPr marL="0" indent="0">
              <a:buNone/>
            </a:pPr>
            <a:endParaRPr lang="en-US" sz="1600" dirty="0">
              <a:solidFill>
                <a:schemeClr val="accent1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r>
              <a:rPr lang="en-US" sz="1600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Local transportation </a:t>
            </a:r>
          </a:p>
          <a:p>
            <a:r>
              <a:rPr lang="en-US" sz="1600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Venue for Festival</a:t>
            </a:r>
          </a:p>
          <a:p>
            <a:pPr lvl="0"/>
            <a:r>
              <a:rPr lang="en-US" sz="1600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Hotel (indoor or outdoor)</a:t>
            </a:r>
          </a:p>
          <a:p>
            <a:pPr lvl="0"/>
            <a:r>
              <a:rPr lang="en-US" sz="1600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Astina</a:t>
            </a:r>
            <a:r>
              <a:rPr lang="en-US" sz="1600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Square</a:t>
            </a:r>
          </a:p>
          <a:p>
            <a:pPr lvl="0"/>
            <a:r>
              <a:rPr lang="en-US" sz="1600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Mask Museum (</a:t>
            </a:r>
            <a:r>
              <a:rPr lang="en-US" sz="1600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Rumah</a:t>
            </a:r>
            <a:r>
              <a:rPr lang="en-US" sz="1600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 </a:t>
            </a:r>
            <a:r>
              <a:rPr lang="en-US" sz="1600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Topeng</a:t>
            </a:r>
            <a:r>
              <a:rPr lang="en-US" sz="1600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)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 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	</a:t>
            </a:r>
          </a:p>
          <a:p>
            <a:pPr lvl="0"/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lvl="0"/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1524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4038600"/>
            <a:ext cx="1447800" cy="21717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1653363"/>
            <a:ext cx="1828800" cy="2743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4171950"/>
            <a:ext cx="1676400" cy="2514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1447800"/>
            <a:ext cx="1600200" cy="24003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9469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FESTIVAL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1524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61530" y="1247552"/>
            <a:ext cx="82538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tx2"/>
                </a:solidFill>
                <a:latin typeface="Century Schoolbook" panose="02040604050505020304" pitchFamily="18" charset="0"/>
              </a:rPr>
              <a:t>RUMAH TOPENG (MARIONETTE  MUSEUM)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222" y="1769719"/>
            <a:ext cx="3442378" cy="2209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376718"/>
            <a:ext cx="3048000" cy="22526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22" y="4208119"/>
            <a:ext cx="3452377" cy="24212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724756"/>
            <a:ext cx="3407814" cy="24662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082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FESTIVAL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06033"/>
            <a:ext cx="5334000" cy="37231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b="1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lvl="0" indent="0">
              <a:buNone/>
            </a:pPr>
            <a:r>
              <a:rPr lang="en-US" sz="18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INTERPRETER</a:t>
            </a:r>
            <a:endParaRPr lang="en-US" sz="1800" dirty="0">
              <a:solidFill>
                <a:schemeClr val="accent1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We will provide a professional interpreter in English, French and Spanish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 </a:t>
            </a:r>
            <a:endParaRPr lang="en-US" sz="1800" b="1" dirty="0">
              <a:solidFill>
                <a:schemeClr val="accent1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lvl="0" indent="0">
              <a:buNone/>
            </a:pPr>
            <a:r>
              <a:rPr lang="en-US" sz="18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SPONSORS</a:t>
            </a:r>
            <a:endParaRPr lang="en-US" sz="1800" dirty="0">
              <a:solidFill>
                <a:schemeClr val="accent1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lvl="0"/>
            <a:r>
              <a:rPr lang="en-US" sz="1800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Government </a:t>
            </a:r>
          </a:p>
          <a:p>
            <a:pPr lvl="0"/>
            <a:r>
              <a:rPr lang="en-US" sz="1800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Bank</a:t>
            </a:r>
          </a:p>
          <a:p>
            <a:pPr lvl="0"/>
            <a:r>
              <a:rPr lang="en-US" sz="1800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Private Companies</a:t>
            </a:r>
          </a:p>
          <a:p>
            <a:pPr marL="0" indent="0">
              <a:buNone/>
            </a:pPr>
            <a:r>
              <a:rPr lang="en-US" sz="1800" dirty="0"/>
              <a:t>			</a:t>
            </a:r>
            <a:endParaRPr lang="en-US" sz="18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lvl="0"/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lvl="0"/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343" y="2286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4800599"/>
            <a:ext cx="3645851" cy="18175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1524000"/>
            <a:ext cx="3175593" cy="23840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635" y="4267199"/>
            <a:ext cx="3285413" cy="21880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911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FESTIVAL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763000" cy="3352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sz="1800" b="1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lvl="0" indent="0">
              <a:buNone/>
            </a:pPr>
            <a:r>
              <a:rPr lang="en-US" sz="18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Century Schoolbook" panose="02040604050505020304" pitchFamily="18" charset="0"/>
              </a:rPr>
              <a:t>INTRODUCTION</a:t>
            </a:r>
          </a:p>
          <a:p>
            <a:pPr marL="0" lvl="0" indent="0">
              <a:buNone/>
            </a:pPr>
            <a:endParaRPr lang="en-US" sz="1800" dirty="0">
              <a:solidFill>
                <a:schemeClr val="accent1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In general, the audience of Puppetry Festival consists of UNIMA members along with their friends who are highly interested in the event.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It is a great opportunity for all the  countries to present the UNIMA representatives deriving from all over the world to experience the richness of our Puppetry traditions.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The country and region in which UNIMA Congress and Puppetry festival are held, have the opportunity to showcase puppetry from that country and from a geographical region.</a:t>
            </a:r>
            <a:r>
              <a:rPr lang="en-US" sz="1800" dirty="0"/>
              <a:t>		</a:t>
            </a:r>
            <a:endParaRPr lang="en-US" sz="18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lvl="0"/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lvl="0"/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343" y="2286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379390"/>
            <a:ext cx="3118266" cy="220617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769" y="3962400"/>
            <a:ext cx="3276600" cy="21830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4848333"/>
            <a:ext cx="2663788" cy="17810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9485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4495800" cy="5181600"/>
          </a:xfrm>
        </p:spPr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endParaRPr lang="en-US" sz="1900" dirty="0">
              <a:solidFill>
                <a:schemeClr val="accent1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lvl="0" indent="0">
              <a:buNone/>
            </a:pPr>
            <a:r>
              <a:rPr lang="en-US" sz="1900" b="1" dirty="0">
                <a:solidFill>
                  <a:schemeClr val="tx2"/>
                </a:solidFill>
                <a:latin typeface="Century Schoolbook" panose="02040604050505020304" pitchFamily="18" charset="0"/>
              </a:rPr>
              <a:t>BALI</a:t>
            </a:r>
            <a:endParaRPr lang="en-US" sz="19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Foreign visitors (UNIMA members and their friends) including local Balinese will be highly interested in seeing the local Balinese </a:t>
            </a:r>
            <a:r>
              <a:rPr lang="en-US" sz="19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wayang</a:t>
            </a: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. There are a variety of Balinese </a:t>
            </a:r>
            <a:r>
              <a:rPr lang="en-US" sz="19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wayangs</a:t>
            </a: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 which are rich in culture and greatly entertaining.</a:t>
            </a:r>
          </a:p>
          <a:p>
            <a:pPr marL="0" indent="0">
              <a:buNone/>
            </a:pPr>
            <a:endParaRPr lang="en-US" sz="19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Opening Ceremony of the Festival will be centralized at </a:t>
            </a:r>
            <a:r>
              <a:rPr lang="en-US" sz="19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Astina</a:t>
            </a: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 Square. The child Puppeteer from Bali will be the starting point of the performance, which will feature </a:t>
            </a:r>
            <a:r>
              <a:rPr lang="en-US" sz="19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Cenk</a:t>
            </a: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 </a:t>
            </a:r>
            <a:r>
              <a:rPr lang="en-US" sz="19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blonk</a:t>
            </a: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 or Balinese puppet and narrator by I Made </a:t>
            </a:r>
            <a:r>
              <a:rPr lang="en-US" sz="19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Sidia</a:t>
            </a: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 from </a:t>
            </a:r>
            <a:r>
              <a:rPr lang="en-US" sz="19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Sanggar</a:t>
            </a: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 </a:t>
            </a:r>
            <a:r>
              <a:rPr lang="en-US" sz="19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Paripurna</a:t>
            </a: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, </a:t>
            </a:r>
            <a:r>
              <a:rPr lang="en-US" sz="19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Gianyar</a:t>
            </a: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.</a:t>
            </a:r>
          </a:p>
          <a:p>
            <a:pPr marL="0" indent="0">
              <a:buNone/>
            </a:pPr>
            <a:endParaRPr lang="en-US" sz="19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In addition, the performance will continue with Barong Dance, </a:t>
            </a:r>
            <a:r>
              <a:rPr lang="en-US" sz="19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Tambulilingan</a:t>
            </a: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 dance, </a:t>
            </a:r>
            <a:r>
              <a:rPr lang="en-US" sz="19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Baris</a:t>
            </a: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 dance, </a:t>
            </a:r>
            <a:r>
              <a:rPr lang="en-US" sz="19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Manuk</a:t>
            </a: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 </a:t>
            </a:r>
            <a:r>
              <a:rPr lang="en-US" sz="19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Rawa</a:t>
            </a: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 dance, </a:t>
            </a:r>
            <a:r>
              <a:rPr lang="en-US" sz="19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Kecak</a:t>
            </a: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 dance.</a:t>
            </a:r>
          </a:p>
          <a:p>
            <a:pPr marL="0" indent="0">
              <a:buNone/>
            </a:pPr>
            <a:endParaRPr lang="en-US" sz="19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en-US" sz="1900" dirty="0">
                <a:solidFill>
                  <a:schemeClr val="tx2"/>
                </a:solidFill>
                <a:latin typeface="Century Schoolbook" panose="02040604050505020304" pitchFamily="18" charset="0"/>
              </a:rPr>
              <a:t>Decorations of the temple will be conducted by </a:t>
            </a: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I Made </a:t>
            </a:r>
            <a:r>
              <a:rPr lang="en-US" sz="18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Sidia</a:t>
            </a: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 group.</a:t>
            </a:r>
          </a:p>
          <a:p>
            <a:pPr marL="0" indent="0">
              <a:buNone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lvl="0"/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343" y="2286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287" y="3844899"/>
            <a:ext cx="1717964" cy="23557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186" y="5181600"/>
            <a:ext cx="2089932" cy="13313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665" y="3844899"/>
            <a:ext cx="1823453" cy="1219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436" y="1447800"/>
            <a:ext cx="2993982" cy="2245487"/>
          </a:xfrm>
          <a:prstGeom prst="rect">
            <a:avLst/>
          </a:prstGeom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17585" y="2286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800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    PROGRAM OF ACTIVITIES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0893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85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sz="3800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   PROGRAM OF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4724400" cy="54864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b="1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lvl="0" indent="0">
              <a:buNone/>
            </a:pPr>
            <a:r>
              <a:rPr lang="en-US" sz="1800" b="1" dirty="0">
                <a:solidFill>
                  <a:schemeClr val="tx2"/>
                </a:solidFill>
                <a:latin typeface="Century Schoolbook" panose="02040604050505020304" pitchFamily="18" charset="0"/>
              </a:rPr>
              <a:t>CENTRAL JAVA</a:t>
            </a:r>
            <a:endParaRPr lang="en-US" sz="18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Shadow puppet performances will also be conducted by a young/child puppeteer which will take the role of </a:t>
            </a:r>
            <a:r>
              <a:rPr lang="en-US" sz="18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Kresna</a:t>
            </a: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 Duta, </a:t>
            </a:r>
            <a:r>
              <a:rPr lang="en-US" sz="18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Lahire</a:t>
            </a: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Wisanggeni</a:t>
            </a: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, </a:t>
            </a:r>
            <a:r>
              <a:rPr lang="en-US" sz="18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Sesaji</a:t>
            </a: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 Raja </a:t>
            </a:r>
            <a:r>
              <a:rPr lang="en-US" sz="18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Suya</a:t>
            </a:r>
            <a:endParaRPr lang="en-US" sz="18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 </a:t>
            </a:r>
          </a:p>
          <a:p>
            <a:pPr marL="0" lvl="0" indent="0">
              <a:buNone/>
            </a:pPr>
            <a:r>
              <a:rPr lang="en-US" sz="1800" b="1" dirty="0">
                <a:solidFill>
                  <a:schemeClr val="tx2"/>
                </a:solidFill>
                <a:latin typeface="Century Schoolbook" panose="02040604050505020304" pitchFamily="18" charset="0"/>
              </a:rPr>
              <a:t>WEST JAVA</a:t>
            </a:r>
            <a:endParaRPr lang="en-US" sz="18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r>
              <a:rPr lang="en-US" sz="18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Wayang</a:t>
            </a: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Golek</a:t>
            </a: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 is the most popular in West Java which will be performed by a young/child puppeteer who will take the role of </a:t>
            </a:r>
            <a:r>
              <a:rPr lang="en-US" sz="18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Gugurnya</a:t>
            </a: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 </a:t>
            </a:r>
            <a:r>
              <a:rPr lang="en-US" sz="18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Dasamuka</a:t>
            </a: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, </a:t>
            </a:r>
            <a:r>
              <a:rPr lang="en-US" sz="18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Shinta</a:t>
            </a: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 Kidnapping</a:t>
            </a:r>
          </a:p>
          <a:p>
            <a:pPr marL="0" lvl="0" indent="0">
              <a:buNone/>
            </a:pPr>
            <a:endParaRPr lang="en-US" sz="18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		</a:t>
            </a:r>
          </a:p>
          <a:p>
            <a:pPr lvl="0"/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lvl="0"/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343" y="2286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215" y="3886200"/>
            <a:ext cx="3091543" cy="21682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443" y="1524000"/>
            <a:ext cx="3124200" cy="2091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170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85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sz="3800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    PROGRAM</a:t>
            </a:r>
            <a:r>
              <a:rPr lang="en-US" sz="4000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 OF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4800" y="1200149"/>
            <a:ext cx="411480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b="1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endParaRPr lang="en-US" sz="18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During the World Festival, apart from Indonesian puppet performances, we will also highlight some of the puppetry traditions and modern and performances from other countries  from 5 continent </a:t>
            </a:r>
          </a:p>
          <a:p>
            <a:pPr marL="0" indent="0">
              <a:buNone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343" y="2286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2378" y="1581128"/>
            <a:ext cx="2732566" cy="24040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419" y="4114800"/>
            <a:ext cx="1555581" cy="22202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81" y="4450132"/>
            <a:ext cx="1275919" cy="21792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5349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85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sz="3800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  PROGRAM OF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076699"/>
            <a:ext cx="5105400" cy="2590800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en-US" sz="1800" b="1" dirty="0">
                <a:solidFill>
                  <a:schemeClr val="tx2"/>
                </a:solidFill>
                <a:latin typeface="Century Schoolbook" panose="02040604050505020304" pitchFamily="18" charset="0"/>
              </a:rPr>
              <a:t>VENUE FOR FESTIVAL</a:t>
            </a:r>
            <a:endParaRPr lang="en-US" sz="18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pPr lvl="0"/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Some performances will be located at Prime Plaza hotel</a:t>
            </a:r>
          </a:p>
          <a:p>
            <a:pPr lvl="0"/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The other performances will take place at other regions of </a:t>
            </a:r>
            <a:r>
              <a:rPr lang="en-US" sz="18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Gianyar</a:t>
            </a: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 as suggested by the incumbent Regent of </a:t>
            </a:r>
            <a:r>
              <a:rPr lang="en-US" sz="1800" dirty="0" err="1">
                <a:solidFill>
                  <a:schemeClr val="tx2"/>
                </a:solidFill>
                <a:latin typeface="Century Schoolbook" panose="02040604050505020304" pitchFamily="18" charset="0"/>
              </a:rPr>
              <a:t>Gianyar</a:t>
            </a:r>
            <a:endParaRPr lang="en-US" sz="18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endParaRPr lang="en-US" sz="18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pPr marL="0" lvl="0" indent="0">
              <a:buNone/>
            </a:pPr>
            <a:r>
              <a:rPr lang="en-US" sz="1800" b="1" dirty="0">
                <a:solidFill>
                  <a:schemeClr val="tx2"/>
                </a:solidFill>
                <a:latin typeface="Century Schoolbook" panose="02040604050505020304" pitchFamily="18" charset="0"/>
              </a:rPr>
              <a:t>STREET PERFORMANCES</a:t>
            </a:r>
            <a:endParaRPr lang="en-US" sz="18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Performances will be conducted on the streets near Prime Plaza hotel</a:t>
            </a:r>
            <a:r>
              <a:rPr lang="en-US" sz="1800" dirty="0">
                <a:latin typeface="Century Schoolbook" panose="02040604050505020304" pitchFamily="18" charset="0"/>
              </a:rPr>
              <a:t>.</a:t>
            </a:r>
            <a:endParaRPr lang="en-US" sz="18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pPr lvl="0"/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lvl="0"/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343" y="2286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66" y="1601086"/>
            <a:ext cx="3434034" cy="2286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818"/>
          <a:stretch/>
        </p:blipFill>
        <p:spPr>
          <a:xfrm>
            <a:off x="5562600" y="4267200"/>
            <a:ext cx="2661684" cy="22097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25"/>
          <a:stretch/>
        </p:blipFill>
        <p:spPr>
          <a:xfrm>
            <a:off x="4818321" y="1601086"/>
            <a:ext cx="2807607" cy="23052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2243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85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anose="02040604050505020304" pitchFamily="18" charset="0"/>
              </a:rPr>
              <a:t>     PROGRAM OF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8640604" cy="222317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US" sz="1800" b="1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lvl="0" indent="0">
              <a:buNone/>
            </a:pPr>
            <a:r>
              <a:rPr lang="en-US" sz="1800" b="1" dirty="0">
                <a:solidFill>
                  <a:schemeClr val="tx2"/>
                </a:solidFill>
                <a:latin typeface="Century Schoolbook" panose="02040604050505020304" pitchFamily="18" charset="0"/>
              </a:rPr>
              <a:t>JOIN THE PARADE</a:t>
            </a:r>
            <a:endParaRPr lang="en-US" sz="18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To mark the Anniversary of the Gianyar Regency on April 17th, we will highlight a spectacular parade consists of thousands of Balinese culture , Dancers and Marionnettes.</a:t>
            </a:r>
          </a:p>
          <a:p>
            <a:pPr marL="0" indent="0">
              <a:buNone/>
            </a:pPr>
            <a:endParaRPr lang="en-US" sz="18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It is highly recommended  for the members of UNIMA World Puppetry Festival to participate at this Parade as well.</a:t>
            </a:r>
          </a:p>
          <a:p>
            <a:pPr marL="0" indent="0">
              <a:buNone/>
            </a:pPr>
            <a:endParaRPr lang="en-US" sz="1800" dirty="0"/>
          </a:p>
          <a:p>
            <a:pPr marL="0" lvl="0" indent="0">
              <a:buNone/>
            </a:pPr>
            <a:endParaRPr lang="en-US" sz="1800" dirty="0">
              <a:solidFill>
                <a:schemeClr val="tx2"/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chemeClr val="tx2"/>
                </a:solidFill>
                <a:latin typeface="Century Schoolbook" panose="02040604050505020304" pitchFamily="18" charset="0"/>
              </a:rPr>
              <a:t>		</a:t>
            </a:r>
          </a:p>
          <a:p>
            <a:pPr lvl="0"/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lvl="0"/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  <a:p>
            <a:pPr marL="0" indent="0">
              <a:buNone/>
            </a:pPr>
            <a:endParaRPr lang="en-US" sz="1800" dirty="0">
              <a:solidFill>
                <a:schemeClr val="bg2">
                  <a:lumMod val="20000"/>
                  <a:lumOff val="80000"/>
                </a:schemeClr>
              </a:solidFill>
              <a:latin typeface="Century Schoolbook" panose="02040604050505020304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343" y="228600"/>
            <a:ext cx="990600" cy="73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820" y="3775301"/>
            <a:ext cx="3810000" cy="25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07" y="3766569"/>
            <a:ext cx="3851238" cy="25574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52400"/>
            <a:ext cx="762000" cy="111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853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863203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1368</TotalTime>
  <Words>1079</Words>
  <Application>Microsoft Office PowerPoint</Application>
  <PresentationFormat>On-screen Show (4:3)</PresentationFormat>
  <Paragraphs>151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Century Schoolbook</vt:lpstr>
      <vt:lpstr>Office Theme</vt:lpstr>
      <vt:lpstr>PowerPoint Presentation</vt:lpstr>
      <vt:lpstr>INTRODUCTION</vt:lpstr>
      <vt:lpstr>MAP OF BALI</vt:lpstr>
      <vt:lpstr>CONGRESS</vt:lpstr>
      <vt:lpstr>SEMINAR</vt:lpstr>
      <vt:lpstr>CONGRESS</vt:lpstr>
      <vt:lpstr>EXCURSION</vt:lpstr>
      <vt:lpstr>HOTEL</vt:lpstr>
      <vt:lpstr>FESTIVAL</vt:lpstr>
      <vt:lpstr>FESTIVAL</vt:lpstr>
      <vt:lpstr>FESTIVAL</vt:lpstr>
      <vt:lpstr>FESTIVAL</vt:lpstr>
      <vt:lpstr>PowerPoint Presentation</vt:lpstr>
      <vt:lpstr>   PROGRAM OF ACTIVITIES</vt:lpstr>
      <vt:lpstr>    PROGRAM OF ACTIVITIES</vt:lpstr>
      <vt:lpstr>  PROGRAM OF ACTIVITIES</vt:lpstr>
      <vt:lpstr>     PROGRAM OF ACTIVITIES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Ari</dc:creator>
  <cp:lastModifiedBy>Yulita Samodra</cp:lastModifiedBy>
  <cp:revision>139</cp:revision>
  <cp:lastPrinted>2019-03-07T06:47:47Z</cp:lastPrinted>
  <dcterms:created xsi:type="dcterms:W3CDTF">2018-04-18T09:16:38Z</dcterms:created>
  <dcterms:modified xsi:type="dcterms:W3CDTF">2019-07-09T05:41:40Z</dcterms:modified>
</cp:coreProperties>
</file>